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56" r:id="rId1"/>
  </p:sldMasterIdLst>
  <p:notesMasterIdLst>
    <p:notesMasterId r:id="rId25"/>
  </p:notesMasterIdLst>
  <p:sldIdLst>
    <p:sldId id="256" r:id="rId2"/>
    <p:sldId id="258" r:id="rId3"/>
    <p:sldId id="279" r:id="rId4"/>
    <p:sldId id="265" r:id="rId5"/>
    <p:sldId id="266" r:id="rId6"/>
    <p:sldId id="267" r:id="rId7"/>
    <p:sldId id="268" r:id="rId8"/>
    <p:sldId id="269" r:id="rId9"/>
    <p:sldId id="270" r:id="rId10"/>
    <p:sldId id="281" r:id="rId11"/>
    <p:sldId id="282" r:id="rId12"/>
    <p:sldId id="272" r:id="rId13"/>
    <p:sldId id="271" r:id="rId14"/>
    <p:sldId id="286" r:id="rId15"/>
    <p:sldId id="273" r:id="rId16"/>
    <p:sldId id="284" r:id="rId17"/>
    <p:sldId id="285" r:id="rId18"/>
    <p:sldId id="280" r:id="rId19"/>
    <p:sldId id="274" r:id="rId20"/>
    <p:sldId id="276" r:id="rId21"/>
    <p:sldId id="283" r:id="rId22"/>
    <p:sldId id="275" r:id="rId23"/>
    <p:sldId id="287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09" autoAdjust="0"/>
  </p:normalViewPr>
  <p:slideViewPr>
    <p:cSldViewPr>
      <p:cViewPr varScale="1">
        <p:scale>
          <a:sx n="76" d="100"/>
          <a:sy n="76" d="100"/>
        </p:scale>
        <p:origin x="157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4F7CA-7BD7-486B-9ED8-0A594436AB30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CBDE3-D7CA-4E44-925A-38C4CB5E78D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BDE3-D7CA-4E44-925A-38C4CB5E78D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Стянем теперь каждую компоненту сильной связности в отдельную вершину (</a:t>
            </a:r>
            <a:r>
              <a:rPr lang="ru-RU" dirty="0" err="1" smtClean="0"/>
              <a:t>метавершину</a:t>
            </a:r>
            <a:r>
              <a:rPr lang="ru-RU" dirty="0" smtClean="0"/>
              <a:t>) и оставим только рёбра между </a:t>
            </a:r>
            <a:r>
              <a:rPr lang="ru-RU" dirty="0" err="1" smtClean="0"/>
              <a:t>метавершинами</a:t>
            </a:r>
            <a:r>
              <a:rPr lang="ru-RU" dirty="0" smtClean="0"/>
              <a:t> (см. рис. 3.9), удалив дубликаты. Полученный граф называется </a:t>
            </a:r>
            <a:r>
              <a:rPr lang="ru-RU" dirty="0" err="1" smtClean="0"/>
              <a:t>метаграфом</a:t>
            </a:r>
            <a:r>
              <a:rPr lang="ru-RU" dirty="0" smtClean="0"/>
              <a:t> (</a:t>
            </a:r>
            <a:r>
              <a:rPr lang="ru-RU" dirty="0" err="1" smtClean="0"/>
              <a:t>meta-graph</a:t>
            </a:r>
            <a:r>
              <a:rPr lang="ru-RU" dirty="0" smtClean="0"/>
              <a:t>) исходного.1 Он не содержит циклов: если бы несколько компонент образовали цикл, то вершины этих компонент были бы в исходном графе достижимы друг из друга и вошли бы в одну компоненту.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BDE3-D7CA-4E44-925A-38C4CB5E78D3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71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BDE3-D7CA-4E44-925A-38C4CB5E78D3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35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Заполнение дерева сверху вниз и слева направо позволяет хранить его элементы подряд в указанном порядке. Если нумеровать с единицы, то детьми вершины j будут 2j и 2j + 1, а родителем будет b j/2c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BDE3-D7CA-4E44-925A-38C4CB5E78D3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209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BDE3-D7CA-4E44-925A-38C4CB5E78D3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777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Скругленный прямоугольник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Скругленный прямоугольник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Скругленный прямоугольник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Скругленный прямоугольник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F1E3EB5-186C-469D-8CBC-FFEB9346A85E}" type="datetimeFigureOut">
              <a:rPr lang="ru-RU" smtClean="0"/>
              <a:pPr/>
              <a:t>19.10.2021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F2D21A6-D205-4C60-A9E7-4EB222AC019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3108" y="3571876"/>
            <a:ext cx="6643734" cy="500066"/>
          </a:xfrm>
        </p:spPr>
        <p:txBody>
          <a:bodyPr>
            <a:noAutofit/>
          </a:bodyPr>
          <a:lstStyle/>
          <a:p>
            <a:r>
              <a:rPr lang="ru-RU" sz="2200" dirty="0" smtClean="0">
                <a:solidFill>
                  <a:schemeClr val="tx1"/>
                </a:solidFill>
              </a:rPr>
              <a:t>Преподаватель: </a:t>
            </a:r>
            <a:r>
              <a:rPr lang="ru-RU" sz="2200" dirty="0" err="1" smtClean="0">
                <a:solidFill>
                  <a:schemeClr val="tx1"/>
                </a:solidFill>
              </a:rPr>
              <a:t>Тазиева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 err="1" smtClean="0">
                <a:solidFill>
                  <a:schemeClr val="tx1"/>
                </a:solidFill>
              </a:rPr>
              <a:t>Рамиля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 err="1" smtClean="0">
                <a:solidFill>
                  <a:schemeClr val="tx1"/>
                </a:solidFill>
              </a:rPr>
              <a:t>Фаридовна</a:t>
            </a:r>
            <a:endParaRPr lang="ru-RU" sz="2200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5720" y="1428736"/>
            <a:ext cx="8858280" cy="1470025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Лекция 4. Декомпозиция графов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00034" y="762640"/>
            <a:ext cx="8215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580"/>
              </a:spcBef>
              <a:buClr>
                <a:schemeClr val="accent1"/>
              </a:buClr>
              <a:buSzPct val="85000"/>
              <a:defRPr/>
            </a:pPr>
            <a:r>
              <a:rPr lang="ru-RU" sz="2800" b="1" dirty="0" smtClean="0"/>
              <a:t>Алгоритмы и структуры данных</a:t>
            </a:r>
            <a:endParaRPr lang="ru-R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Компоненты сильной связности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14282" y="896578"/>
            <a:ext cx="8715436" cy="21003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2000" b="1" i="1" dirty="0">
                <a:solidFill>
                  <a:srgbClr val="00B050"/>
                </a:solidFill>
              </a:rPr>
              <a:t>Определение 4.13</a:t>
            </a:r>
          </a:p>
          <a:p>
            <a:pPr algn="just"/>
            <a:r>
              <a:rPr lang="ru-RU" sz="2000" dirty="0"/>
              <a:t>Вершины u и v ориентированного графа называются </a:t>
            </a:r>
            <a:r>
              <a:rPr lang="ru-RU" sz="2000" b="1" dirty="0" smtClean="0"/>
              <a:t>связанными</a:t>
            </a:r>
            <a:r>
              <a:rPr lang="ru-RU" sz="2000" dirty="0" smtClean="0"/>
              <a:t>, </a:t>
            </a:r>
            <a:r>
              <a:rPr lang="ru-RU" sz="2000" dirty="0"/>
              <a:t>если в нём есть путь из u в v, а также путь из v в u</a:t>
            </a:r>
            <a:r>
              <a:rPr lang="ru-RU" sz="2000" dirty="0" smtClean="0"/>
              <a:t>.</a:t>
            </a:r>
          </a:p>
          <a:p>
            <a:pPr algn="just"/>
            <a:r>
              <a:rPr lang="ru-RU" sz="2000" dirty="0"/>
              <a:t>Такое отношение на вершинах разбивает все множество вершин на непересекающиеся подмножества, называемые </a:t>
            </a:r>
            <a:r>
              <a:rPr lang="ru-RU" sz="2000" b="1" dirty="0"/>
              <a:t>компонентами сильной связности</a:t>
            </a:r>
            <a:r>
              <a:rPr lang="ru-RU" sz="2000" dirty="0"/>
              <a:t>.</a:t>
            </a:r>
          </a:p>
          <a:p>
            <a:pPr algn="just"/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3140968"/>
            <a:ext cx="6192688" cy="3427077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572000" y="5661248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 smtClean="0"/>
              <a:t>Метаграф</a:t>
            </a:r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406970" y="3535586"/>
            <a:ext cx="2647213" cy="26378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000" b="1" i="1" dirty="0" smtClean="0">
                <a:solidFill>
                  <a:srgbClr val="7030A0"/>
                </a:solidFill>
              </a:rPr>
              <a:t>Свойство 5. </a:t>
            </a:r>
            <a:r>
              <a:rPr lang="ru-RU" sz="2000" dirty="0" err="1"/>
              <a:t>Метаграф</a:t>
            </a:r>
            <a:r>
              <a:rPr lang="ru-RU" sz="2000" dirty="0"/>
              <a:t> любого ориентированного графа является ациклическим (и может быть </a:t>
            </a:r>
            <a:r>
              <a:rPr lang="ru-RU" sz="2000" dirty="0" err="1"/>
              <a:t>топологически</a:t>
            </a:r>
            <a:r>
              <a:rPr lang="ru-RU" sz="2000" dirty="0"/>
              <a:t> упорядочен).</a:t>
            </a:r>
          </a:p>
        </p:txBody>
      </p:sp>
    </p:spTree>
    <p:extLst>
      <p:ext uri="{BB962C8B-B14F-4D97-AF65-F5344CB8AC3E}">
        <p14:creationId xmlns:p14="http://schemas.microsoft.com/office/powerpoint/2010/main" val="186496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95536" y="66328"/>
            <a:ext cx="9756576" cy="914400"/>
          </a:xfrm>
          <a:prstGeom prst="rect">
            <a:avLst/>
          </a:prstGeom>
        </p:spPr>
        <p:txBody>
          <a:bodyPr vert="horz" bIns="91440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rgbClr val="0070C0"/>
                </a:solidFill>
              </a:rPr>
              <a:t>Алгоритм поиска компонент сильной связности </a:t>
            </a:r>
          </a:p>
          <a:p>
            <a:r>
              <a:rPr lang="ru-RU" sz="2800" dirty="0" smtClean="0">
                <a:solidFill>
                  <a:srgbClr val="0070C0"/>
                </a:solidFill>
              </a:rPr>
              <a:t>и </a:t>
            </a:r>
            <a:r>
              <a:rPr lang="ru-RU" sz="2800" dirty="0" err="1" smtClean="0">
                <a:solidFill>
                  <a:srgbClr val="0070C0"/>
                </a:solidFill>
              </a:rPr>
              <a:t>метаграфа</a:t>
            </a:r>
            <a:endParaRPr lang="ru-RU" sz="2800" dirty="0" smtClean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836712"/>
            <a:ext cx="85689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2425" algn="just">
              <a:buFont typeface="+mj-lt"/>
              <a:buAutoNum type="arabicPeriod"/>
            </a:pPr>
            <a:r>
              <a:rPr lang="ru-RU" sz="2000" dirty="0">
                <a:solidFill>
                  <a:schemeClr val="dk1"/>
                </a:solidFill>
              </a:rPr>
              <a:t>Выполнить поиск в глубину, пока не будут «помечены» все вершины (</a:t>
            </a:r>
            <a:r>
              <a:rPr lang="en-US" sz="2000" dirty="0">
                <a:solidFill>
                  <a:schemeClr val="dk1"/>
                </a:solidFill>
              </a:rPr>
              <a:t>post-</a:t>
            </a:r>
            <a:r>
              <a:rPr lang="ru-RU" sz="2000" dirty="0">
                <a:solidFill>
                  <a:schemeClr val="dk1"/>
                </a:solidFill>
              </a:rPr>
              <a:t>значение). </a:t>
            </a:r>
          </a:p>
          <a:p>
            <a:pPr indent="352425" algn="just">
              <a:buFont typeface="+mj-lt"/>
              <a:buAutoNum type="arabicPeriod"/>
            </a:pPr>
            <a:r>
              <a:rPr lang="ru-RU" sz="2000" dirty="0">
                <a:solidFill>
                  <a:schemeClr val="dk1"/>
                </a:solidFill>
              </a:rPr>
              <a:t>Инвертировать исходный граф </a:t>
            </a:r>
            <a:r>
              <a:rPr lang="en-US" sz="2000" dirty="0">
                <a:solidFill>
                  <a:schemeClr val="dk1"/>
                </a:solidFill>
              </a:rPr>
              <a:t>(G</a:t>
            </a:r>
            <a:r>
              <a:rPr lang="en-US" sz="2000" baseline="30000" dirty="0">
                <a:solidFill>
                  <a:schemeClr val="dk1"/>
                </a:solidFill>
              </a:rPr>
              <a:t>R</a:t>
            </a:r>
            <a:r>
              <a:rPr lang="en-US" sz="2000" dirty="0">
                <a:solidFill>
                  <a:schemeClr val="dk1"/>
                </a:solidFill>
              </a:rPr>
              <a:t>).</a:t>
            </a:r>
            <a:endParaRPr lang="ru-RU" sz="2000" dirty="0">
              <a:solidFill>
                <a:schemeClr val="dk1"/>
              </a:solidFill>
            </a:endParaRPr>
          </a:p>
          <a:p>
            <a:pPr indent="352425" algn="just">
              <a:buFont typeface="+mj-lt"/>
              <a:buAutoNum type="arabicPeriod"/>
            </a:pPr>
            <a:r>
              <a:rPr lang="ru-RU" sz="2000" dirty="0">
                <a:solidFill>
                  <a:schemeClr val="dk1"/>
                </a:solidFill>
              </a:rPr>
              <a:t>Выполнить поиск в порядке убывания пометок вершин.</a:t>
            </a:r>
          </a:p>
          <a:p>
            <a:pPr indent="352425" algn="just">
              <a:buFont typeface="+mj-lt"/>
              <a:buAutoNum type="arabicPeriod"/>
            </a:pPr>
            <a:r>
              <a:rPr lang="ru-RU" sz="2000" dirty="0" smtClean="0">
                <a:solidFill>
                  <a:schemeClr val="dk1"/>
                </a:solidFill>
              </a:rPr>
              <a:t>Стянуть каждую </a:t>
            </a:r>
            <a:r>
              <a:rPr lang="ru-RU" sz="2000" dirty="0">
                <a:solidFill>
                  <a:schemeClr val="dk1"/>
                </a:solidFill>
              </a:rPr>
              <a:t>компоненту сильной связности в отдельную </a:t>
            </a:r>
            <a:r>
              <a:rPr lang="ru-RU" sz="2000" dirty="0" smtClean="0">
                <a:solidFill>
                  <a:schemeClr val="dk1"/>
                </a:solidFill>
              </a:rPr>
              <a:t>вершину. </a:t>
            </a:r>
            <a:endParaRPr lang="ru-RU" sz="2000" dirty="0">
              <a:solidFill>
                <a:schemeClr val="dk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639" y="2636912"/>
            <a:ext cx="6552817" cy="3682926"/>
          </a:xfrm>
          <a:prstGeom prst="rect">
            <a:avLst/>
          </a:prstGeom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87108"/>
              </p:ext>
            </p:extLst>
          </p:nvPr>
        </p:nvGraphicFramePr>
        <p:xfrm>
          <a:off x="107504" y="3546088"/>
          <a:ext cx="295232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54">
                  <a:extLst>
                    <a:ext uri="{9D8B030D-6E8A-4147-A177-3AD203B41FA5}">
                      <a16:colId xmlns:a16="http://schemas.microsoft.com/office/drawing/2014/main" val="1054879828"/>
                    </a:ext>
                  </a:extLst>
                </a:gridCol>
                <a:gridCol w="1050954">
                  <a:extLst>
                    <a:ext uri="{9D8B030D-6E8A-4147-A177-3AD203B41FA5}">
                      <a16:colId xmlns:a16="http://schemas.microsoft.com/office/drawing/2014/main" val="1292594926"/>
                    </a:ext>
                  </a:extLst>
                </a:gridCol>
                <a:gridCol w="850419">
                  <a:extLst>
                    <a:ext uri="{9D8B030D-6E8A-4147-A177-3AD203B41FA5}">
                      <a16:colId xmlns:a16="http://schemas.microsoft.com/office/drawing/2014/main" val="3325299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A[1,24]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E[21,22]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I[9,12]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7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B[2,23]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F[4,17]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J[8,13]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4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C[3,18]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G[10,11]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K[6,15]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D[19,20]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H[5,16]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L[7,14]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175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53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Алгоритм определения циклов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 l="29189" t="31228" r="27783" b="36439"/>
          <a:stretch>
            <a:fillRect/>
          </a:stretch>
        </p:blipFill>
        <p:spPr bwMode="auto">
          <a:xfrm>
            <a:off x="1071538" y="1428736"/>
            <a:ext cx="721523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14282" y="4786322"/>
            <a:ext cx="8715436" cy="11430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b="1" i="1" dirty="0" smtClean="0">
                <a:solidFill>
                  <a:srgbClr val="7030A0"/>
                </a:solidFill>
              </a:rPr>
              <a:t>Свойство 5</a:t>
            </a:r>
            <a:r>
              <a:rPr lang="ru-RU" sz="2400" dirty="0" smtClean="0">
                <a:solidFill>
                  <a:schemeClr val="dk1"/>
                </a:solidFill>
              </a:rPr>
              <a:t> 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Если вершина имеет только входные или только выходные дуги, то она не входит ни в один цикл.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42910" y="6357958"/>
            <a:ext cx="320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B050"/>
                </a:solidFill>
              </a:rPr>
              <a:t>Временная сложность</a:t>
            </a:r>
            <a:r>
              <a:rPr lang="en-US" b="1" dirty="0" smtClean="0">
                <a:solidFill>
                  <a:srgbClr val="00B050"/>
                </a:solidFill>
              </a:rPr>
              <a:t> –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i="1" dirty="0" smtClean="0">
                <a:solidFill>
                  <a:srgbClr val="00B050"/>
                </a:solidFill>
              </a:rPr>
              <a:t>O(</a:t>
            </a:r>
            <a:r>
              <a:rPr lang="en-US" b="1" i="1" dirty="0" smtClean="0">
                <a:solidFill>
                  <a:srgbClr val="00B050"/>
                </a:solidFill>
              </a:rPr>
              <a:t>n</a:t>
            </a:r>
            <a:r>
              <a:rPr lang="en-US" b="1" i="1" baseline="30000" dirty="0" smtClean="0">
                <a:solidFill>
                  <a:srgbClr val="00B050"/>
                </a:solidFill>
              </a:rPr>
              <a:t>3</a:t>
            </a:r>
            <a:r>
              <a:rPr lang="ru-RU" b="1" i="1" dirty="0" smtClean="0">
                <a:solidFill>
                  <a:srgbClr val="00B050"/>
                </a:solidFill>
              </a:rPr>
              <a:t>)</a:t>
            </a:r>
            <a:endParaRPr lang="ru-RU" b="1" i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Поиск в ширину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16471" t="44922" r="45644" b="17969"/>
          <a:stretch>
            <a:fillRect/>
          </a:stretch>
        </p:blipFill>
        <p:spPr bwMode="auto">
          <a:xfrm>
            <a:off x="3929058" y="1214422"/>
            <a:ext cx="492919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 l="26258" t="41042" r="51098" b="36328"/>
          <a:stretch>
            <a:fillRect/>
          </a:stretch>
        </p:blipFill>
        <p:spPr bwMode="auto">
          <a:xfrm>
            <a:off x="428596" y="1357298"/>
            <a:ext cx="35599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63140" t="46875" r="14348" b="20037"/>
          <a:stretch>
            <a:fillRect/>
          </a:stretch>
        </p:blipFill>
        <p:spPr bwMode="auto">
          <a:xfrm>
            <a:off x="5857884" y="4000504"/>
            <a:ext cx="292899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Скругленный прямоугольник 5"/>
          <p:cNvSpPr/>
          <p:nvPr/>
        </p:nvSpPr>
        <p:spPr>
          <a:xfrm>
            <a:off x="285720" y="4214818"/>
            <a:ext cx="5572164" cy="185738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b="1" i="1" dirty="0" smtClean="0">
                <a:solidFill>
                  <a:srgbClr val="00B050"/>
                </a:solidFill>
              </a:rPr>
              <a:t>Определение 4.13</a:t>
            </a:r>
            <a:endParaRPr lang="ru-RU" b="1" i="1" dirty="0" smtClean="0">
              <a:solidFill>
                <a:srgbClr val="00B050"/>
              </a:solidFill>
            </a:endParaRPr>
          </a:p>
          <a:p>
            <a:pPr algn="just"/>
            <a:r>
              <a:rPr lang="ru-RU" sz="2400" dirty="0" smtClean="0"/>
              <a:t>Расстоянием между двумя вершинами неориентированного графа называется длина кратчайшего пути между ними.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42910" y="6357958"/>
            <a:ext cx="3570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B050"/>
                </a:solidFill>
              </a:rPr>
              <a:t>Временная сложность</a:t>
            </a:r>
            <a:r>
              <a:rPr lang="en-US" b="1" dirty="0" smtClean="0">
                <a:solidFill>
                  <a:srgbClr val="00B050"/>
                </a:solidFill>
              </a:rPr>
              <a:t> -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i="1" dirty="0" smtClean="0">
                <a:solidFill>
                  <a:srgbClr val="00B050"/>
                </a:solidFill>
              </a:rPr>
              <a:t>O(</a:t>
            </a:r>
            <a:r>
              <a:rPr lang="en-US" b="1" i="1" dirty="0" smtClean="0">
                <a:solidFill>
                  <a:srgbClr val="00B050"/>
                </a:solidFill>
              </a:rPr>
              <a:t>|V|+|E|</a:t>
            </a:r>
            <a:r>
              <a:rPr lang="ru-RU" b="1" i="1" dirty="0" smtClean="0">
                <a:solidFill>
                  <a:srgbClr val="00B050"/>
                </a:solidFill>
              </a:rPr>
              <a:t>)</a:t>
            </a:r>
            <a:endParaRPr lang="ru-RU" b="1" i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1505" t="2191"/>
          <a:stretch/>
        </p:blipFill>
        <p:spPr>
          <a:xfrm>
            <a:off x="6466870" y="254290"/>
            <a:ext cx="2219930" cy="20882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1" y="2540914"/>
            <a:ext cx="2046843" cy="19442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2564904"/>
            <a:ext cx="2062306" cy="19861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2582441"/>
            <a:ext cx="2028770" cy="19026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91" y="4824360"/>
            <a:ext cx="1938440" cy="17366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301" y="4858762"/>
            <a:ext cx="1945944" cy="17638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317" y="4894767"/>
            <a:ext cx="1853203" cy="169182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4241" y="4894768"/>
            <a:ext cx="1945345" cy="169182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01823" y="835568"/>
            <a:ext cx="59525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Двоичная куча – структура данных в которой </a:t>
            </a:r>
            <a:r>
              <a:rPr lang="ru-RU" dirty="0"/>
              <a:t>элементы хранятся в двоичном </a:t>
            </a:r>
            <a:r>
              <a:rPr lang="ru-RU" dirty="0" smtClean="0"/>
              <a:t>дереве, при этом ключ </a:t>
            </a:r>
            <a:r>
              <a:rPr lang="ru-RU" dirty="0"/>
              <a:t>в любой вершине дерева не превышает значения ключей его </a:t>
            </a:r>
            <a:r>
              <a:rPr lang="ru-RU" dirty="0" smtClean="0"/>
              <a:t>детей. Отсюда </a:t>
            </a:r>
            <a:r>
              <a:rPr lang="ru-RU" dirty="0"/>
              <a:t>следует, что корень дерева всегда содержит наименьший ключ. 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>
                <a:solidFill>
                  <a:srgbClr val="00B0F0"/>
                </a:solidFill>
              </a:rPr>
              <a:t>Двоичная куча</a:t>
            </a:r>
            <a:endParaRPr lang="ru-RU" sz="2800" dirty="0" smtClean="0">
              <a:solidFill>
                <a:srgbClr val="00B0F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184277" y="2261680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70C0"/>
                </a:solidFill>
              </a:rPr>
              <a:t>Добавление элемента</a:t>
            </a:r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184277" y="4525436"/>
            <a:ext cx="2437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70C0"/>
                </a:solidFill>
              </a:rPr>
              <a:t>Удаление минимума</a:t>
            </a:r>
            <a:endParaRPr lang="ru-RU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93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49461"/>
            <a:ext cx="8229600" cy="914400"/>
          </a:xfrm>
        </p:spPr>
        <p:txBody>
          <a:bodyPr vert="horz" anchor="b" anchorCtr="0">
            <a:normAutofit fontScale="90000"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Поиск кратчайшего расстояния между вершинами графа. Алгоритм </a:t>
            </a:r>
            <a:r>
              <a:rPr lang="ru-RU" sz="2800" dirty="0" err="1" smtClean="0">
                <a:solidFill>
                  <a:srgbClr val="0070C0"/>
                </a:solidFill>
              </a:rPr>
              <a:t>Дейкстры</a:t>
            </a:r>
            <a:endParaRPr lang="ru-RU" sz="2800" dirty="0" smtClean="0">
              <a:solidFill>
                <a:srgbClr val="0070C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l="25256" t="34180" r="45644" b="42382"/>
          <a:stretch>
            <a:fillRect/>
          </a:stretch>
        </p:blipFill>
        <p:spPr bwMode="auto">
          <a:xfrm>
            <a:off x="0" y="2231654"/>
            <a:ext cx="3357586" cy="1520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62507" t="37110" r="22584" b="48241"/>
          <a:stretch>
            <a:fillRect/>
          </a:stretch>
        </p:blipFill>
        <p:spPr bwMode="auto">
          <a:xfrm>
            <a:off x="3286116" y="2660282"/>
            <a:ext cx="135732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5256" t="59509" r="45644" b="17364"/>
          <a:stretch>
            <a:fillRect/>
          </a:stretch>
        </p:blipFill>
        <p:spPr bwMode="auto">
          <a:xfrm>
            <a:off x="4739386" y="2358570"/>
            <a:ext cx="2949369" cy="1317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2507" t="60773" r="22584" b="23451"/>
          <a:stretch>
            <a:fillRect/>
          </a:stretch>
        </p:blipFill>
        <p:spPr bwMode="auto">
          <a:xfrm>
            <a:off x="7702994" y="2588844"/>
            <a:ext cx="144100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 l="25842" t="20703" r="44347" b="57204"/>
          <a:stretch>
            <a:fillRect/>
          </a:stretch>
        </p:blipFill>
        <p:spPr bwMode="auto">
          <a:xfrm>
            <a:off x="0" y="4160480"/>
            <a:ext cx="342902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62278" t="22176" r="23645" b="60150"/>
          <a:stretch>
            <a:fillRect/>
          </a:stretch>
        </p:blipFill>
        <p:spPr bwMode="auto">
          <a:xfrm>
            <a:off x="3214678" y="4437828"/>
            <a:ext cx="1428760" cy="100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25842" t="42796" r="44347" b="32902"/>
          <a:stretch>
            <a:fillRect/>
          </a:stretch>
        </p:blipFill>
        <p:spPr bwMode="auto">
          <a:xfrm>
            <a:off x="4643438" y="4089042"/>
            <a:ext cx="3273158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62278" t="47214" r="23645" b="36511"/>
          <a:stretch>
            <a:fillRect/>
          </a:stretch>
        </p:blipFill>
        <p:spPr bwMode="auto">
          <a:xfrm>
            <a:off x="7715240" y="4446232"/>
            <a:ext cx="142876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l="40747" t="72622" r="31926" b="5286"/>
          <a:stretch>
            <a:fillRect/>
          </a:stretch>
        </p:blipFill>
        <p:spPr bwMode="auto">
          <a:xfrm>
            <a:off x="3416034" y="5595041"/>
            <a:ext cx="2326203" cy="105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518528" y="2300120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rgbClr val="00B050"/>
                </a:solidFill>
              </a:rPr>
              <a:t>Шаг 1</a:t>
            </a:r>
            <a:endParaRPr lang="ru-RU" sz="2000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16596" y="2254065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rgbClr val="00B050"/>
                </a:solidFill>
              </a:rPr>
              <a:t>Шаг 2</a:t>
            </a:r>
            <a:endParaRPr lang="ru-RU" sz="2000" b="1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4247" y="4089042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rgbClr val="00B050"/>
                </a:solidFill>
              </a:rPr>
              <a:t>Шаг 3</a:t>
            </a:r>
            <a:endParaRPr lang="ru-RU" sz="2000" b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5962" y="4031863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rgbClr val="00B050"/>
                </a:solidFill>
              </a:rPr>
              <a:t>Шаг 4</a:t>
            </a:r>
            <a:endParaRPr lang="ru-RU" sz="2000" b="1" dirty="0">
              <a:solidFill>
                <a:srgbClr val="00B050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93219" y="850048"/>
            <a:ext cx="86342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Начав с вершины s, будем последовательно расширять множество R вершин, до которых уже найдены расстояния и кратчайшие пути. Добавлять вершины в это множество будем в порядке увеличения расстояний до них. Следующей нужно добавить вершину v, расстояние от s до которой минимально среди вершин, не принадлежащих 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459432"/>
            <a:ext cx="8712968" cy="1143000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B0F0"/>
                </a:solidFill>
              </a:rPr>
              <a:t>Ребра отрицательного веса. </a:t>
            </a:r>
            <a:r>
              <a:rPr lang="ru-RU" sz="2800" dirty="0" smtClean="0">
                <a:solidFill>
                  <a:srgbClr val="00B0F0"/>
                </a:solidFill>
              </a:rPr>
              <a:t>Алгоритм Беллмана-Форда</a:t>
            </a:r>
            <a:endParaRPr lang="ru-RU" sz="2800" dirty="0">
              <a:solidFill>
                <a:srgbClr val="00B0F0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1520" y="639415"/>
            <a:ext cx="8676456" cy="5905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5713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ru-RU" altLang="ru-RU" dirty="0" smtClean="0">
                <a:latin typeface="+mn-lt"/>
              </a:rPr>
              <a:t> Инициализируются </a:t>
            </a:r>
            <a:r>
              <a:rPr lang="ru-RU" altLang="ru-RU" dirty="0">
                <a:latin typeface="+mn-lt"/>
              </a:rPr>
              <a:t>расстояния от исходной вершины до всех остальных вершин, как бесконечные, а расстояние до самого </a:t>
            </a:r>
            <a:r>
              <a:rPr lang="ru-RU" altLang="ru-RU" dirty="0" err="1">
                <a:latin typeface="+mn-lt"/>
              </a:rPr>
              <a:t>src</a:t>
            </a:r>
            <a:r>
              <a:rPr lang="ru-RU" altLang="ru-RU" dirty="0">
                <a:latin typeface="+mn-lt"/>
              </a:rPr>
              <a:t> принимается равным 0. Создается массив </a:t>
            </a:r>
            <a:r>
              <a:rPr lang="ru-RU" altLang="ru-RU" dirty="0" err="1">
                <a:latin typeface="+mn-lt"/>
              </a:rPr>
              <a:t>dist</a:t>
            </a:r>
            <a:r>
              <a:rPr lang="ru-RU" altLang="ru-RU" dirty="0">
                <a:latin typeface="+mn-lt"/>
              </a:rPr>
              <a:t>[] размера |V| со всеми значениями равными бесконечности, за исключением элемента </a:t>
            </a:r>
            <a:r>
              <a:rPr lang="ru-RU" altLang="ru-RU" dirty="0" err="1">
                <a:latin typeface="+mn-lt"/>
              </a:rPr>
              <a:t>dist</a:t>
            </a:r>
            <a:r>
              <a:rPr lang="ru-RU" altLang="ru-RU" dirty="0">
                <a:latin typeface="+mn-lt"/>
              </a:rPr>
              <a:t>[</a:t>
            </a:r>
            <a:r>
              <a:rPr lang="ru-RU" altLang="ru-RU" dirty="0" err="1">
                <a:latin typeface="+mn-lt"/>
              </a:rPr>
              <a:t>src</a:t>
            </a:r>
            <a:r>
              <a:rPr lang="ru-RU" altLang="ru-RU" dirty="0">
                <a:latin typeface="+mn-lt"/>
              </a:rPr>
              <a:t>], где </a:t>
            </a:r>
            <a:r>
              <a:rPr lang="ru-RU" altLang="ru-RU" dirty="0" err="1">
                <a:latin typeface="+mn-lt"/>
              </a:rPr>
              <a:t>src</a:t>
            </a:r>
            <a:r>
              <a:rPr lang="ru-RU" altLang="ru-RU" dirty="0">
                <a:latin typeface="+mn-lt"/>
              </a:rPr>
              <a:t> — исходная вершина.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lang="ru-RU" altLang="ru-RU" dirty="0" smtClean="0">
                <a:latin typeface="+mn-lt"/>
              </a:rPr>
              <a:t> Вычисляются </a:t>
            </a:r>
            <a:r>
              <a:rPr lang="ru-RU" altLang="ru-RU" dirty="0">
                <a:latin typeface="+mn-lt"/>
              </a:rPr>
              <a:t>самые короткие расстояния. Следующие шаги нужно выполнять |V|-1 раз, где |V| — число вершин в данном графе</a:t>
            </a:r>
            <a:r>
              <a:rPr lang="ru-RU" altLang="ru-RU" dirty="0" smtClean="0">
                <a:latin typeface="+mn-lt"/>
              </a:rPr>
              <a:t>.</a:t>
            </a:r>
          </a:p>
          <a:p>
            <a:pPr marL="354013" marR="0" lvl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lang="ru-RU" altLang="ru-RU" dirty="0" smtClean="0">
                <a:latin typeface="+mn-lt"/>
              </a:rPr>
              <a:t>Для каждого ребра u-v:</a:t>
            </a:r>
            <a:br>
              <a:rPr lang="ru-RU" altLang="ru-RU" dirty="0" smtClean="0">
                <a:latin typeface="+mn-lt"/>
              </a:rPr>
            </a:br>
            <a:r>
              <a:rPr lang="ru-RU" altLang="ru-RU" dirty="0" smtClean="0">
                <a:latin typeface="+mn-lt"/>
              </a:rPr>
              <a:t>Если </a:t>
            </a:r>
            <a:r>
              <a:rPr lang="ru-RU" altLang="ru-RU" dirty="0" err="1" smtClean="0">
                <a:latin typeface="+mn-lt"/>
              </a:rPr>
              <a:t>dist</a:t>
            </a:r>
            <a:r>
              <a:rPr lang="ru-RU" altLang="ru-RU" dirty="0" smtClean="0">
                <a:latin typeface="+mn-lt"/>
              </a:rPr>
              <a:t>[v] &gt; </a:t>
            </a:r>
            <a:r>
              <a:rPr lang="ru-RU" altLang="ru-RU" dirty="0" err="1" smtClean="0">
                <a:latin typeface="+mn-lt"/>
              </a:rPr>
              <a:t>dist</a:t>
            </a:r>
            <a:r>
              <a:rPr lang="ru-RU" altLang="ru-RU" dirty="0" smtClean="0">
                <a:latin typeface="+mn-lt"/>
              </a:rPr>
              <a:t>[u] + вес ребра </a:t>
            </a:r>
            <a:r>
              <a:rPr lang="ru-RU" altLang="ru-RU" dirty="0" err="1" smtClean="0">
                <a:latin typeface="+mn-lt"/>
              </a:rPr>
              <a:t>uv</a:t>
            </a:r>
            <a:r>
              <a:rPr lang="ru-RU" altLang="ru-RU" dirty="0" smtClean="0">
                <a:latin typeface="+mn-lt"/>
              </a:rPr>
              <a:t>, то обновите </a:t>
            </a:r>
            <a:r>
              <a:rPr lang="ru-RU" altLang="ru-RU" dirty="0" err="1" smtClean="0">
                <a:latin typeface="+mn-lt"/>
              </a:rPr>
              <a:t>dist</a:t>
            </a:r>
            <a:r>
              <a:rPr lang="ru-RU" altLang="ru-RU" dirty="0" smtClean="0">
                <a:latin typeface="+mn-lt"/>
              </a:rPr>
              <a:t>[v]</a:t>
            </a:r>
            <a:br>
              <a:rPr lang="ru-RU" altLang="ru-RU" dirty="0" smtClean="0">
                <a:latin typeface="+mn-lt"/>
              </a:rPr>
            </a:br>
            <a:r>
              <a:rPr lang="ru-RU" altLang="ru-RU" dirty="0" err="1" smtClean="0">
                <a:latin typeface="+mn-lt"/>
              </a:rPr>
              <a:t>dist</a:t>
            </a:r>
            <a:r>
              <a:rPr lang="ru-RU" altLang="ru-RU" dirty="0" smtClean="0">
                <a:latin typeface="+mn-lt"/>
              </a:rPr>
              <a:t> [v] = </a:t>
            </a:r>
            <a:r>
              <a:rPr lang="ru-RU" altLang="ru-RU" dirty="0" err="1" smtClean="0">
                <a:latin typeface="+mn-lt"/>
              </a:rPr>
              <a:t>dist</a:t>
            </a:r>
            <a:r>
              <a:rPr lang="ru-RU" altLang="ru-RU" dirty="0" smtClean="0">
                <a:latin typeface="+mn-lt"/>
              </a:rPr>
              <a:t> [u] + вес ребра </a:t>
            </a:r>
            <a:r>
              <a:rPr lang="ru-RU" altLang="ru-RU" dirty="0" err="1" smtClean="0">
                <a:latin typeface="+mn-lt"/>
              </a:rPr>
              <a:t>uv</a:t>
            </a:r>
            <a:endParaRPr lang="ru-RU" altLang="ru-RU" dirty="0">
              <a:latin typeface="+mn-lt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lang="ru-RU" altLang="ru-RU" dirty="0" smtClean="0">
                <a:latin typeface="+mn-lt"/>
              </a:rPr>
              <a:t>3. На </a:t>
            </a:r>
            <a:r>
              <a:rPr lang="ru-RU" altLang="ru-RU" dirty="0">
                <a:latin typeface="+mn-lt"/>
              </a:rPr>
              <a:t>этом шаге сообщается, присутствует ли в графе цикл отрицательного веса. Для каждого ребра u-v необходимо выполнить следующее:</a:t>
            </a:r>
            <a:br>
              <a:rPr lang="ru-RU" altLang="ru-RU" dirty="0">
                <a:latin typeface="+mn-lt"/>
              </a:rPr>
            </a:br>
            <a:r>
              <a:rPr lang="ru-RU" altLang="ru-RU" dirty="0">
                <a:latin typeface="+mn-lt"/>
              </a:rPr>
              <a:t/>
            </a:r>
            <a:br>
              <a:rPr lang="ru-RU" altLang="ru-RU" dirty="0">
                <a:latin typeface="+mn-lt"/>
              </a:rPr>
            </a:br>
            <a:r>
              <a:rPr lang="ru-RU" altLang="ru-RU" dirty="0" smtClean="0">
                <a:latin typeface="+mn-lt"/>
              </a:rPr>
              <a:t>Если</a:t>
            </a:r>
            <a:r>
              <a:rPr lang="ru-RU" altLang="ru-RU" dirty="0">
                <a:latin typeface="+mn-lt"/>
              </a:rPr>
              <a:t> </a:t>
            </a:r>
            <a:r>
              <a:rPr lang="ru-RU" altLang="ru-RU" dirty="0" err="1">
                <a:latin typeface="+mn-lt"/>
              </a:rPr>
              <a:t>dist</a:t>
            </a:r>
            <a:r>
              <a:rPr lang="ru-RU" altLang="ru-RU" dirty="0">
                <a:latin typeface="+mn-lt"/>
              </a:rPr>
              <a:t>[v] &gt; </a:t>
            </a:r>
            <a:r>
              <a:rPr lang="ru-RU" altLang="ru-RU" dirty="0" err="1">
                <a:latin typeface="+mn-lt"/>
              </a:rPr>
              <a:t>dist</a:t>
            </a:r>
            <a:r>
              <a:rPr lang="ru-RU" altLang="ru-RU" dirty="0">
                <a:latin typeface="+mn-lt"/>
              </a:rPr>
              <a:t>[u] + вес ребра </a:t>
            </a:r>
            <a:r>
              <a:rPr lang="ru-RU" altLang="ru-RU" dirty="0" err="1">
                <a:latin typeface="+mn-lt"/>
              </a:rPr>
              <a:t>uv</a:t>
            </a:r>
            <a:r>
              <a:rPr lang="ru-RU" altLang="ru-RU" dirty="0">
                <a:latin typeface="+mn-lt"/>
              </a:rPr>
              <a:t>, то в графе присутствует цикл отрицательного веса.</a:t>
            </a:r>
            <a:br>
              <a:rPr lang="ru-RU" altLang="ru-RU" dirty="0">
                <a:latin typeface="+mn-lt"/>
              </a:rPr>
            </a:br>
            <a:endParaRPr lang="ru-RU" altLang="ru-RU" dirty="0"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 smtClean="0">
                <a:latin typeface="+mn-lt"/>
              </a:rPr>
              <a:t>Идея </a:t>
            </a:r>
            <a:r>
              <a:rPr lang="ru-RU" altLang="ru-RU" dirty="0">
                <a:latin typeface="+mn-lt"/>
              </a:rPr>
              <a:t>шага 3 заключается в том, что шаг 2 гарантирует кратчайшее расстояние, если граф не содержит цикла отрицательного веса. Если </a:t>
            </a:r>
            <a:r>
              <a:rPr lang="ru-RU" altLang="ru-RU" dirty="0" smtClean="0">
                <a:latin typeface="+mn-lt"/>
              </a:rPr>
              <a:t>снова </a:t>
            </a:r>
            <a:r>
              <a:rPr lang="ru-RU" altLang="ru-RU" dirty="0">
                <a:latin typeface="+mn-lt"/>
              </a:rPr>
              <a:t>переберем все ребра и получим более короткий путь для любой из вершин, это будет сигналом присутствия цикла отрицательного веса</a:t>
            </a:r>
            <a:r>
              <a:rPr lang="ru-RU" altLang="ru-RU" dirty="0" smtClean="0">
                <a:latin typeface="+mn-lt"/>
              </a:rPr>
              <a:t>. </a:t>
            </a:r>
            <a:endParaRPr lang="ru-RU" alt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129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459432"/>
            <a:ext cx="8712968" cy="1143000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B0F0"/>
                </a:solidFill>
              </a:rPr>
              <a:t>Ребра отрицательного веса. </a:t>
            </a:r>
            <a:r>
              <a:rPr lang="ru-RU" sz="2800" dirty="0" smtClean="0">
                <a:solidFill>
                  <a:srgbClr val="00B0F0"/>
                </a:solidFill>
              </a:rPr>
              <a:t>Алгоритм Беллмана-Форда</a:t>
            </a:r>
            <a:endParaRPr lang="ru-RU" sz="2800" dirty="0">
              <a:solidFill>
                <a:srgbClr val="00B0F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8810625" cy="36861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5161" y="5301208"/>
            <a:ext cx="871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</a:t>
            </a:r>
            <a:r>
              <a:rPr lang="ru-RU" dirty="0" smtClean="0"/>
              <a:t>о </a:t>
            </a:r>
            <a:r>
              <a:rPr lang="ru-RU" dirty="0"/>
              <a:t>многих графах максимальное </a:t>
            </a:r>
            <a:r>
              <a:rPr lang="ru-RU" dirty="0" smtClean="0"/>
              <a:t>количество </a:t>
            </a:r>
            <a:r>
              <a:rPr lang="ru-RU" dirty="0"/>
              <a:t>рёбер в любом кратчайшем пути значительно меньше |V|, так что </a:t>
            </a:r>
            <a:r>
              <a:rPr lang="ru-RU" dirty="0" smtClean="0"/>
              <a:t>достаточно </a:t>
            </a:r>
            <a:r>
              <a:rPr lang="ru-RU" dirty="0"/>
              <a:t>меньшего числа обновлений. Поэтому стоит добавить в алгоритм дополнительную проверку, чтобы завершить его, как только при очередном проходе по рёбрам не произойдёт ни одного изменения.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835696" y="821348"/>
          <a:ext cx="609600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182">
                  <a:extLst>
                    <a:ext uri="{9D8B030D-6E8A-4147-A177-3AD203B41FA5}">
                      <a16:colId xmlns:a16="http://schemas.microsoft.com/office/drawing/2014/main" val="971071820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261012000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02757437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32808441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72555514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40234054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63817431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868223560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88396050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024327091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30906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АЕ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GF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66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738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674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5786" y="214290"/>
            <a:ext cx="7772400" cy="928710"/>
          </a:xfrm>
        </p:spPr>
        <p:txBody>
          <a:bodyPr>
            <a:normAutofit/>
          </a:bodyPr>
          <a:lstStyle/>
          <a:p>
            <a:pPr algn="ctr"/>
            <a:r>
              <a:rPr lang="ru-RU" sz="2500" dirty="0" smtClean="0">
                <a:solidFill>
                  <a:srgbClr val="0070C0"/>
                </a:solidFill>
              </a:rPr>
              <a:t>Поиск кратчайшего расстояния между вершинами графа. Алгоритм </a:t>
            </a:r>
            <a:r>
              <a:rPr lang="ru-RU" sz="2500" dirty="0" err="1" smtClean="0">
                <a:solidFill>
                  <a:srgbClr val="0070C0"/>
                </a:solidFill>
              </a:rPr>
              <a:t>Флойда</a:t>
            </a:r>
            <a:endParaRPr lang="ru-RU" sz="2500" dirty="0"/>
          </a:p>
        </p:txBody>
      </p:sp>
      <p:pic>
        <p:nvPicPr>
          <p:cNvPr id="3" name="Рисунок 2"/>
          <p:cNvPicPr/>
          <p:nvPr/>
        </p:nvPicPr>
        <p:blipFill>
          <a:blip r:embed="rId2" cstate="print"/>
          <a:srcRect l="12274" t="27828" r="45925" b="41383"/>
          <a:stretch>
            <a:fillRect/>
          </a:stretch>
        </p:blipFill>
        <p:spPr bwMode="auto">
          <a:xfrm>
            <a:off x="357158" y="3357562"/>
            <a:ext cx="5143568" cy="278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/>
          <p:cNvPicPr/>
          <p:nvPr/>
        </p:nvPicPr>
        <p:blipFill>
          <a:blip r:embed="rId2" cstate="print"/>
          <a:srcRect l="53494" t="27828" r="18058" b="41383"/>
          <a:stretch>
            <a:fillRect/>
          </a:stretch>
        </p:blipFill>
        <p:spPr bwMode="auto">
          <a:xfrm>
            <a:off x="5429256" y="3357562"/>
            <a:ext cx="3500462" cy="278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500034" y="1500174"/>
            <a:ext cx="842965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Основная идея алгоритма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Пусть есть три вершины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ru-RU" sz="2000" b="0" i="0" u="none" strike="noStrike" cap="none" normalizeH="0" baseline="-30000" dirty="0" err="1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ru-RU" sz="2000" b="0" i="0" u="none" strike="noStrike" cap="none" normalizeH="0" baseline="-30000" dirty="0" err="1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j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ru-RU" sz="2000" b="0" i="0" u="none" strike="noStrike" cap="none" normalizeH="0" baseline="-30000" dirty="0" err="1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и заданы расстояния между ними. Если выполняется </a:t>
            </a: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неравенство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ik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kj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ij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то целесообразно заменить </a:t>
            </a: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путь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ru-RU" sz="2000" b="0" i="0" u="none" strike="noStrike" cap="none" normalizeH="0" baseline="-30000" dirty="0" err="1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v</a:t>
            </a:r>
            <a:r>
              <a:rPr kumimoji="0" lang="ru-RU" sz="2000" b="0" i="0" u="none" strike="noStrike" cap="none" normalizeH="0" baseline="-30000" dirty="0" err="1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j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,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путем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v</a:t>
            </a:r>
            <a:r>
              <a:rPr kumimoji="0" lang="ru-RU" sz="2000" b="0" i="0" u="none" strike="noStrike" cap="none" normalizeH="0" baseline="-30000" dirty="0" err="1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i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v</a:t>
            </a:r>
            <a:r>
              <a:rPr kumimoji="0" lang="ru-RU" sz="2000" b="0" i="0" u="none" strike="noStrike" cap="none" normalizeH="0" baseline="-30000" dirty="0" err="1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k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ru-RU" sz="2000" b="0" i="0" u="none" strike="noStrike" cap="none" normalizeH="0" baseline="-30000" dirty="0" err="1" smtClean="0">
                <a:ln>
                  <a:noFill/>
                </a:ln>
                <a:solidFill>
                  <a:srgbClr val="8B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j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. Такая замена выполняется </a:t>
            </a: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систематически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 в процессе выполнения данного алгоритма.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Упражнение 1</a:t>
            </a:r>
          </a:p>
        </p:txBody>
      </p:sp>
      <p:pic>
        <p:nvPicPr>
          <p:cNvPr id="30722" name="Рисунок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3500438"/>
            <a:ext cx="2643206" cy="2795925"/>
          </a:xfrm>
          <a:prstGeom prst="rect">
            <a:avLst/>
          </a:prstGeom>
          <a:noFill/>
        </p:spPr>
      </p:pic>
      <p:pic>
        <p:nvPicPr>
          <p:cNvPr id="30721" name="Рисунок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3429000"/>
            <a:ext cx="3071834" cy="2855669"/>
          </a:xfrm>
          <a:prstGeom prst="rect">
            <a:avLst/>
          </a:prstGeom>
          <a:noFill/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457200" y="5114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80859" y="933439"/>
            <a:ext cx="8429684" cy="25026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39750" lvl="1" indent="-539750" algn="just" fontAlgn="base">
              <a:spcBef>
                <a:spcPct val="0"/>
              </a:spcBef>
              <a:spcAft>
                <a:spcPct val="0"/>
              </a:spcAft>
              <a:buBlip>
                <a:blip r:embed="rId4"/>
              </a:buBlip>
            </a:pPr>
            <a:r>
              <a:rPr lang="ru-RU" dirty="0" smtClean="0">
                <a:solidFill>
                  <a:schemeClr val="tx1"/>
                </a:solidFill>
              </a:rPr>
              <a:t>Применить алгоритмы поиска в глубину к  приведённому графу, перебирая вершины в алфавитном порядке. </a:t>
            </a:r>
          </a:p>
          <a:p>
            <a:pPr marL="539750" lvl="1" indent="-539750" algn="just" fontAlgn="base">
              <a:spcBef>
                <a:spcPct val="0"/>
              </a:spcBef>
              <a:spcAft>
                <a:spcPct val="0"/>
              </a:spcAft>
              <a:buBlip>
                <a:blip r:embed="rId4"/>
              </a:buBlip>
            </a:pPr>
            <a:r>
              <a:rPr lang="ru-RU" dirty="0" smtClean="0">
                <a:solidFill>
                  <a:schemeClr val="tx1"/>
                </a:solidFill>
              </a:rPr>
              <a:t>Пометить каждое ребро как древесное, прямое, обратное или перекрёстное. </a:t>
            </a:r>
          </a:p>
          <a:p>
            <a:pPr marL="539750" lvl="1" indent="-539750" algn="just" fontAlgn="base">
              <a:spcBef>
                <a:spcPct val="0"/>
              </a:spcBef>
              <a:spcAft>
                <a:spcPct val="0"/>
              </a:spcAft>
              <a:buBlip>
                <a:blip r:embed="rId4"/>
              </a:buBlip>
            </a:pPr>
            <a:r>
              <a:rPr lang="ru-RU" dirty="0" smtClean="0">
                <a:solidFill>
                  <a:schemeClr val="tx1"/>
                </a:solidFill>
              </a:rPr>
              <a:t>Вычислить </a:t>
            </a:r>
            <a:r>
              <a:rPr lang="ru-RU" dirty="0" err="1" smtClean="0">
                <a:solidFill>
                  <a:schemeClr val="tx1"/>
                </a:solidFill>
              </a:rPr>
              <a:t>pre</a:t>
            </a:r>
            <a:r>
              <a:rPr lang="ru-RU" dirty="0" smtClean="0">
                <a:solidFill>
                  <a:schemeClr val="tx1"/>
                </a:solidFill>
              </a:rPr>
              <a:t>- и post-значения для каждой вершины.</a:t>
            </a:r>
          </a:p>
          <a:p>
            <a:pPr marL="539750" lvl="1" indent="-539750" algn="just" fontAlgn="base">
              <a:spcBef>
                <a:spcPct val="0"/>
              </a:spcBef>
              <a:spcAft>
                <a:spcPct val="0"/>
              </a:spcAft>
              <a:buBlip>
                <a:blip r:embed="rId4"/>
              </a:buBlip>
            </a:pPr>
            <a:r>
              <a:rPr lang="ru-RU" dirty="0" smtClean="0">
                <a:solidFill>
                  <a:schemeClr val="tx1"/>
                </a:solidFill>
              </a:rPr>
              <a:t>Выделить циклы</a:t>
            </a:r>
            <a:r>
              <a:rPr lang="ru-RU" dirty="0">
                <a:solidFill>
                  <a:schemeClr val="tx1"/>
                </a:solidFill>
              </a:rPr>
              <a:t>. </a:t>
            </a:r>
            <a:endParaRPr lang="ru-RU" dirty="0" smtClean="0">
              <a:solidFill>
                <a:schemeClr val="tx1"/>
              </a:solidFill>
            </a:endParaRPr>
          </a:p>
          <a:p>
            <a:pPr marL="539750" lvl="1" indent="-539750" algn="just" fontAlgn="base">
              <a:spcBef>
                <a:spcPct val="0"/>
              </a:spcBef>
              <a:spcAft>
                <a:spcPct val="0"/>
              </a:spcAft>
              <a:buBlip>
                <a:blip r:embed="rId4"/>
              </a:buBlip>
            </a:pPr>
            <a:r>
              <a:rPr lang="ru-RU" dirty="0" smtClean="0">
                <a:solidFill>
                  <a:schemeClr val="tx1"/>
                </a:solidFill>
              </a:rPr>
              <a:t>Применить </a:t>
            </a:r>
            <a:r>
              <a:rPr lang="ru-RU" dirty="0">
                <a:solidFill>
                  <a:schemeClr val="tx1"/>
                </a:solidFill>
              </a:rPr>
              <a:t>алгоритм поиска в ширину (считая, что граф неориентированный</a:t>
            </a:r>
            <a:r>
              <a:rPr lang="ru-RU" dirty="0" smtClean="0">
                <a:solidFill>
                  <a:schemeClr val="tx1"/>
                </a:solidFill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438" y="0"/>
            <a:ext cx="957266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Какое минимальное количество цветов необходимо?</a:t>
            </a:r>
            <a:endParaRPr lang="ru-RU" sz="2800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1714488"/>
            <a:ext cx="425139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571612"/>
            <a:ext cx="4276725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14480" y="1142984"/>
            <a:ext cx="75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002060"/>
                </a:solidFill>
              </a:rPr>
              <a:t>Карта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7950" y="1214422"/>
            <a:ext cx="66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2060"/>
                </a:solidFill>
              </a:rPr>
              <a:t>Граф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Упражнение 2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/>
          <a:srcRect l="34153" t="33333" r="31028" b="43020"/>
          <a:stretch>
            <a:fillRect/>
          </a:stretch>
        </p:blipFill>
        <p:spPr bwMode="auto">
          <a:xfrm>
            <a:off x="4429124" y="3714752"/>
            <a:ext cx="385765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Скругленный прямоугольник 3"/>
          <p:cNvSpPr/>
          <p:nvPr/>
        </p:nvSpPr>
        <p:spPr>
          <a:xfrm>
            <a:off x="285720" y="1214422"/>
            <a:ext cx="8429684" cy="192882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39750" lvl="1" indent="-539750" algn="just" fontAlgn="base">
              <a:spcBef>
                <a:spcPts val="600"/>
              </a:spcBef>
              <a:spcAft>
                <a:spcPct val="0"/>
              </a:spcAft>
              <a:buBlip>
                <a:blip r:embed="rId3"/>
              </a:buBlip>
            </a:pPr>
            <a:r>
              <a:rPr lang="ru-RU" sz="2000" dirty="0" smtClean="0"/>
              <a:t>Применить алгоритм топологической сортировки к графу. </a:t>
            </a:r>
          </a:p>
          <a:p>
            <a:pPr marL="539750" lvl="1" indent="-539750" algn="just" fontAlgn="base">
              <a:spcBef>
                <a:spcPts val="600"/>
              </a:spcBef>
              <a:spcAft>
                <a:spcPct val="0"/>
              </a:spcAft>
              <a:buBlip>
                <a:blip r:embed="rId3"/>
              </a:buBlip>
            </a:pPr>
            <a:r>
              <a:rPr lang="ru-RU" sz="2000" dirty="0" smtClean="0"/>
              <a:t>Найти </a:t>
            </a:r>
            <a:r>
              <a:rPr lang="ru-RU" sz="2000" dirty="0" err="1" smtClean="0"/>
              <a:t>pre</a:t>
            </a:r>
            <a:r>
              <a:rPr lang="ru-RU" sz="2000" dirty="0" smtClean="0"/>
              <a:t>- и post-значения всех вершин. </a:t>
            </a:r>
          </a:p>
          <a:p>
            <a:pPr marL="539750" lvl="1" indent="-539750" algn="just" fontAlgn="base">
              <a:spcBef>
                <a:spcPts val="600"/>
              </a:spcBef>
              <a:spcAft>
                <a:spcPct val="0"/>
              </a:spcAft>
              <a:buBlip>
                <a:blip r:embed="rId3"/>
              </a:buBlip>
            </a:pPr>
            <a:r>
              <a:rPr lang="ru-RU" sz="2000" dirty="0" smtClean="0"/>
              <a:t>Найти все истоки и стоки графа.</a:t>
            </a:r>
          </a:p>
          <a:p>
            <a:pPr marL="539750" lvl="1" indent="-539750" algn="just" fontAlgn="base">
              <a:spcBef>
                <a:spcPts val="600"/>
              </a:spcBef>
              <a:spcAft>
                <a:spcPct val="0"/>
              </a:spcAft>
              <a:buBlip>
                <a:blip r:embed="rId3"/>
              </a:buBlip>
            </a:pPr>
            <a:r>
              <a:rPr lang="ru-RU" sz="2000" dirty="0" smtClean="0"/>
              <a:t>Найти все возможные способы линеаризации.</a:t>
            </a:r>
            <a:endParaRPr lang="ru-RU" sz="2000" dirty="0" smtClean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/>
          <a:srcRect l="21526" t="40987" r="62758" b="20798"/>
          <a:stretch>
            <a:fillRect/>
          </a:stretch>
        </p:blipFill>
        <p:spPr bwMode="auto">
          <a:xfrm>
            <a:off x="1000100" y="3643314"/>
            <a:ext cx="278608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4362" y="188640"/>
            <a:ext cx="7772400" cy="508918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Упражнение 3</a:t>
            </a:r>
            <a:endParaRPr lang="ru-RU" dirty="0">
              <a:solidFill>
                <a:srgbClr val="00B0F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3140968"/>
            <a:ext cx="8067675" cy="3343275"/>
          </a:xfrm>
          <a:prstGeom prst="rect">
            <a:avLst/>
          </a:prstGeom>
        </p:spPr>
      </p:pic>
      <p:sp>
        <p:nvSpPr>
          <p:cNvPr id="4" name="Скругленный прямоугольник 3"/>
          <p:cNvSpPr/>
          <p:nvPr/>
        </p:nvSpPr>
        <p:spPr>
          <a:xfrm>
            <a:off x="285720" y="836712"/>
            <a:ext cx="8429684" cy="192882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39750" lvl="1" indent="-539750" algn="just" fontAlgn="base">
              <a:spcBef>
                <a:spcPts val="600"/>
              </a:spcBef>
              <a:spcAft>
                <a:spcPct val="0"/>
              </a:spcAft>
              <a:buBlip>
                <a:blip r:embed="rId3"/>
              </a:buBlip>
            </a:pPr>
            <a:r>
              <a:rPr lang="ru-RU" sz="2000" dirty="0"/>
              <a:t>Примените алгоритм нахождения компонент сильной связности к </a:t>
            </a:r>
            <a:r>
              <a:rPr lang="ru-RU" sz="2000" dirty="0" smtClean="0"/>
              <a:t>следующим графам. </a:t>
            </a:r>
          </a:p>
          <a:p>
            <a:pPr marL="539750" lvl="1" indent="-539750" algn="just" fontAlgn="base">
              <a:spcBef>
                <a:spcPts val="600"/>
              </a:spcBef>
              <a:spcAft>
                <a:spcPct val="0"/>
              </a:spcAft>
              <a:buBlip>
                <a:blip r:embed="rId3"/>
              </a:buBlip>
            </a:pPr>
            <a:r>
              <a:rPr lang="ru-RU" sz="2000" dirty="0" smtClean="0">
                <a:solidFill>
                  <a:schemeClr val="tx1"/>
                </a:solidFill>
              </a:rPr>
              <a:t>Нарисовать </a:t>
            </a:r>
            <a:r>
              <a:rPr lang="ru-RU" sz="2000" dirty="0" err="1" smtClean="0">
                <a:solidFill>
                  <a:schemeClr val="tx1"/>
                </a:solidFill>
              </a:rPr>
              <a:t>метаграф</a:t>
            </a:r>
            <a:r>
              <a:rPr lang="ru-RU" sz="2000" dirty="0" smtClean="0">
                <a:solidFill>
                  <a:schemeClr val="tx1"/>
                </a:solidFill>
              </a:rPr>
              <a:t>.</a:t>
            </a:r>
          </a:p>
          <a:p>
            <a:pPr marL="539750" lvl="1" indent="-539750" algn="just" fontAlgn="base">
              <a:spcBef>
                <a:spcPts val="600"/>
              </a:spcBef>
              <a:spcAft>
                <a:spcPct val="0"/>
              </a:spcAft>
              <a:buBlip>
                <a:blip r:embed="rId3"/>
              </a:buBlip>
            </a:pPr>
            <a:r>
              <a:rPr lang="ru-RU" sz="2000" dirty="0"/>
              <a:t>Какое минимальное число рёбер надо добавить, чтобы сделать граф сильно связным?</a:t>
            </a:r>
            <a:endParaRPr lang="ru-RU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85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Упражнение 4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/>
          <a:srcRect l="30817" t="39088" r="30695" b="44391"/>
          <a:stretch>
            <a:fillRect/>
          </a:stretch>
        </p:blipFill>
        <p:spPr bwMode="auto">
          <a:xfrm>
            <a:off x="500034" y="3286124"/>
            <a:ext cx="8072494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Скругленный прямоугольник 3"/>
          <p:cNvSpPr/>
          <p:nvPr/>
        </p:nvSpPr>
        <p:spPr>
          <a:xfrm>
            <a:off x="256259" y="908720"/>
            <a:ext cx="8429684" cy="22871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39750" lvl="1" indent="-539750" algn="just" fontAlgn="base">
              <a:spcBef>
                <a:spcPct val="0"/>
              </a:spcBef>
              <a:spcAft>
                <a:spcPct val="0"/>
              </a:spcAft>
              <a:buBlip>
                <a:blip r:embed="rId3"/>
              </a:buBlip>
            </a:pPr>
            <a:r>
              <a:rPr lang="ru-RU" sz="2000" dirty="0" smtClean="0">
                <a:solidFill>
                  <a:schemeClr val="tx1"/>
                </a:solidFill>
              </a:rPr>
              <a:t>В ориентированной графе, заданном матрицей смежности, найти длину кратчайшего пути  из первой вершины в остальные. Для решения задачи применить алгоритм </a:t>
            </a:r>
            <a:r>
              <a:rPr lang="ru-RU" sz="2000" dirty="0" err="1" smtClean="0">
                <a:solidFill>
                  <a:schemeClr val="tx1"/>
                </a:solidFill>
              </a:rPr>
              <a:t>Дейкстры</a:t>
            </a:r>
            <a:r>
              <a:rPr lang="ru-RU" sz="2000" dirty="0" smtClean="0">
                <a:solidFill>
                  <a:schemeClr val="tx1"/>
                </a:solidFill>
              </a:rPr>
              <a:t>.</a:t>
            </a:r>
          </a:p>
          <a:p>
            <a:pPr marL="539750" lvl="1" indent="-539750" algn="just" fontAlgn="base">
              <a:spcBef>
                <a:spcPct val="0"/>
              </a:spcBef>
              <a:spcAft>
                <a:spcPct val="0"/>
              </a:spcAft>
              <a:buBlip>
                <a:blip r:embed="rId3"/>
              </a:buBlip>
            </a:pPr>
            <a:r>
              <a:rPr lang="ru-RU" sz="2000" dirty="0"/>
              <a:t>Заполните таблицу, содержащую промежуточные расстояния до всех вершин на каждой итерации </a:t>
            </a:r>
            <a:r>
              <a:rPr lang="ru-RU" sz="2000" dirty="0" smtClean="0"/>
              <a:t>алгоритма. Нарисуйте </a:t>
            </a:r>
            <a:r>
              <a:rPr lang="ru-RU" sz="2000" dirty="0"/>
              <a:t>полученное дерево кратчайших путей</a:t>
            </a:r>
            <a:endParaRPr lang="ru-RU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4332" y="-315416"/>
            <a:ext cx="7772400" cy="1143000"/>
          </a:xfrm>
        </p:spPr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Упражнение </a:t>
            </a:r>
            <a:r>
              <a:rPr lang="ru-RU" dirty="0" smtClean="0">
                <a:solidFill>
                  <a:srgbClr val="0070C0"/>
                </a:solidFill>
              </a:rPr>
              <a:t>5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924944"/>
            <a:ext cx="4705350" cy="3590925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308308" y="1062543"/>
            <a:ext cx="8429684" cy="15670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Примените алгоритм Беллмана-Форда для графа с отрицательными весами.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Заполните </a:t>
            </a:r>
            <a:r>
              <a:rPr lang="ru-RU" dirty="0"/>
              <a:t>таблицу, содержащую промежуточные расстояния до всех вершин на каждой итерации алгоритма.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Нарисуйте </a:t>
            </a:r>
            <a:r>
              <a:rPr lang="ru-RU" dirty="0"/>
              <a:t>полученное дерево кратчайших путей. </a:t>
            </a:r>
          </a:p>
        </p:txBody>
      </p:sp>
    </p:spTree>
    <p:extLst>
      <p:ext uri="{BB962C8B-B14F-4D97-AF65-F5344CB8AC3E}">
        <p14:creationId xmlns:p14="http://schemas.microsoft.com/office/powerpoint/2010/main" val="766473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438" y="0"/>
            <a:ext cx="957266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Какое минимальное количество цветов необходимо?</a:t>
            </a:r>
            <a:endParaRPr lang="ru-RU" sz="2800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8322" y="1643050"/>
            <a:ext cx="425139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571612"/>
            <a:ext cx="4276725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14480" y="1142984"/>
            <a:ext cx="75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002060"/>
                </a:solidFill>
              </a:rPr>
              <a:t>Карта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7950" y="1214422"/>
            <a:ext cx="66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2060"/>
                </a:solidFill>
              </a:rPr>
              <a:t>Граф</a:t>
            </a:r>
          </a:p>
        </p:txBody>
      </p:sp>
      <p:sp>
        <p:nvSpPr>
          <p:cNvPr id="7" name="Овал 6"/>
          <p:cNvSpPr/>
          <p:nvPr/>
        </p:nvSpPr>
        <p:spPr>
          <a:xfrm>
            <a:off x="7643834" y="3571876"/>
            <a:ext cx="428628" cy="4286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4714876" y="2786058"/>
            <a:ext cx="428628" cy="4286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5500694" y="5500702"/>
            <a:ext cx="428628" cy="4286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7929586" y="4929198"/>
            <a:ext cx="428628" cy="42862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6215074" y="3929066"/>
            <a:ext cx="428628" cy="42862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5786446" y="2214554"/>
            <a:ext cx="428628" cy="42862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7143768" y="1714488"/>
            <a:ext cx="428628" cy="42862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8501090" y="2214554"/>
            <a:ext cx="428628" cy="42862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858016" y="4429132"/>
            <a:ext cx="428628" cy="4286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500694" y="3571876"/>
            <a:ext cx="428628" cy="4286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6286512" y="1714488"/>
            <a:ext cx="428628" cy="4286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929586" y="2214554"/>
            <a:ext cx="428628" cy="4286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7143768" y="5786454"/>
            <a:ext cx="428628" cy="428628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00B050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914400"/>
          </a:xfrm>
        </p:spPr>
        <p:txBody>
          <a:bodyPr vert="horz" anchor="b" anchorCtr="0">
            <a:normAutofit/>
          </a:bodyPr>
          <a:lstStyle/>
          <a:p>
            <a:pPr algn="ctr"/>
            <a:r>
              <a:rPr lang="ru-RU" sz="2800" dirty="0" smtClean="0">
                <a:solidFill>
                  <a:srgbClr val="0070C0"/>
                </a:solidFill>
              </a:rPr>
              <a:t>Поиск в глубину  в неориентированных графах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4275" t="33778" r="52782" b="31640"/>
          <a:stretch>
            <a:fillRect/>
          </a:stretch>
        </p:blipFill>
        <p:spPr bwMode="auto">
          <a:xfrm>
            <a:off x="214282" y="4000504"/>
            <a:ext cx="428628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47283" t="27136" r="13829" b="31640"/>
          <a:stretch>
            <a:fillRect/>
          </a:stretch>
        </p:blipFill>
        <p:spPr bwMode="auto">
          <a:xfrm>
            <a:off x="111784" y="1071546"/>
            <a:ext cx="467453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6786" t="30273" r="34114" b="16015"/>
          <a:stretch>
            <a:fillRect/>
          </a:stretch>
        </p:blipFill>
        <p:spPr bwMode="auto">
          <a:xfrm>
            <a:off x="4929190" y="1214422"/>
            <a:ext cx="378621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5214942" y="5429264"/>
            <a:ext cx="1143008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5214942" y="5857892"/>
            <a:ext cx="1143008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00826" y="5143512"/>
            <a:ext cx="253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0070C0"/>
                </a:solidFill>
              </a:rPr>
              <a:t>древесные ребра</a:t>
            </a:r>
            <a:endParaRPr lang="ru-RU" sz="24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0826" y="5643578"/>
            <a:ext cx="2407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0070C0"/>
                </a:solidFill>
              </a:rPr>
              <a:t>обратные ребра</a:t>
            </a:r>
            <a:endParaRPr lang="ru-RU" sz="2400" b="1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42910" y="6357958"/>
            <a:ext cx="3570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B050"/>
                </a:solidFill>
              </a:rPr>
              <a:t>Временная сложность</a:t>
            </a:r>
            <a:r>
              <a:rPr lang="en-US" b="1" dirty="0" smtClean="0">
                <a:solidFill>
                  <a:srgbClr val="00B050"/>
                </a:solidFill>
              </a:rPr>
              <a:t> -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i="1" dirty="0" smtClean="0">
                <a:solidFill>
                  <a:srgbClr val="00B050"/>
                </a:solidFill>
              </a:rPr>
              <a:t>O(</a:t>
            </a:r>
            <a:r>
              <a:rPr lang="en-US" b="1" i="1" dirty="0" smtClean="0">
                <a:solidFill>
                  <a:srgbClr val="00B050"/>
                </a:solidFill>
              </a:rPr>
              <a:t>|V|+|E|</a:t>
            </a:r>
            <a:r>
              <a:rPr lang="ru-RU" b="1" i="1" dirty="0" smtClean="0">
                <a:solidFill>
                  <a:srgbClr val="00B050"/>
                </a:solidFill>
              </a:rPr>
              <a:t>)</a:t>
            </a:r>
            <a:endParaRPr lang="ru-RU" b="1" i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Алгоритм поиска в глубину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14282" y="1285860"/>
            <a:ext cx="8715436" cy="27860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b="1" i="1" dirty="0" smtClean="0">
                <a:solidFill>
                  <a:srgbClr val="00B050"/>
                </a:solidFill>
              </a:rPr>
              <a:t>Определение 4.8</a:t>
            </a:r>
            <a:endParaRPr lang="ru-RU" b="1" i="1" dirty="0" smtClean="0">
              <a:solidFill>
                <a:srgbClr val="00B050"/>
              </a:solidFill>
            </a:endParaRPr>
          </a:p>
          <a:p>
            <a:pPr algn="just"/>
            <a:r>
              <a:rPr lang="ru-RU" sz="2400" b="1" dirty="0" smtClean="0"/>
              <a:t>Поиск в глубину – </a:t>
            </a:r>
            <a:r>
              <a:rPr lang="ru-RU" sz="2400" dirty="0" smtClean="0"/>
              <a:t>обход графа, при очередном шаге которого выбирается смежная с текущей еще не посещена вершина, пока не будет достигнута  вершина у которой нет смежных не посещенных вершин.  Затем поиск возвращается к предыдущей вершине и продолжает идти вдоль еще не исследованных ребер, выходящих из данной вершины. 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14282" y="4500570"/>
            <a:ext cx="8715436" cy="157163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b="1" i="1" dirty="0" smtClean="0">
                <a:solidFill>
                  <a:srgbClr val="00B050"/>
                </a:solidFill>
              </a:rPr>
              <a:t>Определение 4.9</a:t>
            </a:r>
            <a:endParaRPr lang="ru-RU" b="1" i="1" dirty="0" smtClean="0">
              <a:solidFill>
                <a:srgbClr val="00B050"/>
              </a:solidFill>
            </a:endParaRPr>
          </a:p>
          <a:p>
            <a:pPr algn="just"/>
            <a:r>
              <a:rPr lang="ru-RU" sz="2400" dirty="0" smtClean="0"/>
              <a:t>Неориентированный граф называется </a:t>
            </a:r>
            <a:r>
              <a:rPr lang="ru-RU" sz="2400" b="1" dirty="0" smtClean="0"/>
              <a:t>связным, </a:t>
            </a:r>
            <a:r>
              <a:rPr lang="ru-RU" sz="2400" dirty="0" smtClean="0"/>
              <a:t>если любые две его вершины соединены путём.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Компоненты связности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31933" t="46603" r="54148" b="34465"/>
          <a:stretch>
            <a:fillRect/>
          </a:stretch>
        </p:blipFill>
        <p:spPr bwMode="auto">
          <a:xfrm>
            <a:off x="571472" y="1643050"/>
            <a:ext cx="285752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2908" t="38250" r="22605" b="27226"/>
          <a:stretch>
            <a:fillRect/>
          </a:stretch>
        </p:blipFill>
        <p:spPr bwMode="auto">
          <a:xfrm>
            <a:off x="4357687" y="2000240"/>
            <a:ext cx="4714907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14480" y="1285860"/>
            <a:ext cx="826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</a:rPr>
              <a:t>Граф</a:t>
            </a:r>
            <a:endParaRPr lang="ru-RU" sz="24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9124" y="1214422"/>
            <a:ext cx="4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2060"/>
                </a:solidFill>
              </a:rPr>
              <a:t>Лес, построенный поиском в глубину</a:t>
            </a:r>
            <a:endParaRPr lang="ru-RU" sz="2400" b="1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034" y="3714752"/>
            <a:ext cx="350046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b="1" dirty="0" smtClean="0">
                <a:solidFill>
                  <a:srgbClr val="002060"/>
                </a:solidFill>
              </a:rPr>
              <a:t>Компоненты связности:</a:t>
            </a:r>
          </a:p>
          <a:p>
            <a:pPr marL="449263" indent="-449263">
              <a:buFont typeface="Wingdings" pitchFamily="2" charset="2"/>
              <a:buChar char="Ø"/>
            </a:pPr>
            <a:r>
              <a:rPr lang="ru-RU" sz="2000" b="1" dirty="0" smtClean="0">
                <a:solidFill>
                  <a:srgbClr val="7030A0"/>
                </a:solidFill>
              </a:rPr>
              <a:t>{A, B, E, I, J}</a:t>
            </a:r>
          </a:p>
          <a:p>
            <a:pPr marL="449263" indent="-449263">
              <a:buFont typeface="Wingdings" pitchFamily="2" charset="2"/>
              <a:buChar char="Ø"/>
            </a:pPr>
            <a:r>
              <a:rPr lang="ru-RU" sz="2000" b="1" dirty="0" smtClean="0">
                <a:solidFill>
                  <a:srgbClr val="7030A0"/>
                </a:solidFill>
              </a:rPr>
              <a:t> {C, D, G, H, K, L}</a:t>
            </a:r>
          </a:p>
          <a:p>
            <a:pPr marL="449263" indent="-449263">
              <a:buFont typeface="Wingdings" pitchFamily="2" charset="2"/>
              <a:buChar char="Ø"/>
            </a:pPr>
            <a:r>
              <a:rPr lang="ru-RU" sz="2000" b="1" dirty="0" smtClean="0">
                <a:solidFill>
                  <a:srgbClr val="7030A0"/>
                </a:solidFill>
              </a:rPr>
              <a:t> {F}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85720" y="5214950"/>
            <a:ext cx="8715436" cy="150017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i="1" dirty="0" smtClean="0">
                <a:solidFill>
                  <a:srgbClr val="7030A0"/>
                </a:solidFill>
              </a:rPr>
              <a:t>Свойство 1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Для любых двух вершин </a:t>
            </a:r>
            <a:r>
              <a:rPr lang="ru-RU" sz="20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u</a:t>
            </a:r>
            <a:r>
              <a:rPr lang="ru-RU" sz="20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и </a:t>
            </a:r>
            <a:r>
              <a:rPr lang="ru-RU" sz="20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ru-RU" sz="20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отрезки соответствующие времени начала и конца обработки вершин либо не пересекаются, либо один содержится в другом.</a:t>
            </a:r>
            <a:endParaRPr lang="ru-RU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357166"/>
            <a:ext cx="8229600" cy="500082"/>
          </a:xfrm>
        </p:spPr>
        <p:txBody>
          <a:bodyPr vert="horz" anchor="b" anchorCtr="0">
            <a:normAutofit fontScale="90000"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Поиск в глубину  в ориентированных графах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18368" t="30740" r="61869" b="34785"/>
          <a:stretch>
            <a:fillRect/>
          </a:stretch>
        </p:blipFill>
        <p:spPr bwMode="auto">
          <a:xfrm>
            <a:off x="571472" y="1285860"/>
            <a:ext cx="314327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3" cstate="print"/>
          <a:srcRect l="61465" t="25352" r="14274" b="19840"/>
          <a:stretch>
            <a:fillRect/>
          </a:stretch>
        </p:blipFill>
        <p:spPr bwMode="auto">
          <a:xfrm>
            <a:off x="928662" y="4071942"/>
            <a:ext cx="2500330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2" cstate="print"/>
          <a:srcRect l="42173" t="31581" r="36267" b="28058"/>
          <a:stretch>
            <a:fillRect/>
          </a:stretch>
        </p:blipFill>
        <p:spPr bwMode="auto">
          <a:xfrm>
            <a:off x="4643438" y="1214422"/>
            <a:ext cx="314327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4" cstate="print"/>
          <a:srcRect l="24156" t="43158" r="23156" b="10526"/>
          <a:stretch>
            <a:fillRect/>
          </a:stretch>
        </p:blipFill>
        <p:spPr bwMode="auto">
          <a:xfrm>
            <a:off x="3929058" y="4214818"/>
            <a:ext cx="485778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Цикл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4282" y="1285860"/>
            <a:ext cx="8715436" cy="11430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b="1" i="1" dirty="0" smtClean="0">
                <a:solidFill>
                  <a:srgbClr val="00B050"/>
                </a:solidFill>
              </a:rPr>
              <a:t>Определение 4.10</a:t>
            </a:r>
            <a:endParaRPr lang="ru-RU" b="1" i="1" dirty="0" smtClean="0">
              <a:solidFill>
                <a:srgbClr val="00B050"/>
              </a:solidFill>
            </a:endParaRPr>
          </a:p>
          <a:p>
            <a:pPr algn="just"/>
            <a:r>
              <a:rPr lang="ru-RU" sz="2400" b="1" dirty="0" smtClean="0"/>
              <a:t>Циклом</a:t>
            </a:r>
            <a:r>
              <a:rPr lang="ru-RU" sz="2400" dirty="0" smtClean="0"/>
              <a:t> в </a:t>
            </a:r>
            <a:r>
              <a:rPr lang="ru-RU" sz="2400" dirty="0" err="1" smtClean="0"/>
              <a:t>оргграфе</a:t>
            </a:r>
            <a:r>
              <a:rPr lang="ru-RU" sz="2400" dirty="0" smtClean="0"/>
              <a:t> называется путь </a:t>
            </a:r>
            <a:r>
              <a:rPr lang="en-US" sz="2400" i="1" dirty="0" smtClean="0"/>
              <a:t>v</a:t>
            </a:r>
            <a:r>
              <a:rPr lang="ru-RU" sz="2400" i="1" baseline="-25000" dirty="0" smtClean="0"/>
              <a:t>0</a:t>
            </a:r>
            <a:r>
              <a:rPr lang="ru-RU" sz="2400" i="1" dirty="0" smtClean="0"/>
              <a:t> → </a:t>
            </a:r>
            <a:r>
              <a:rPr lang="en-US" sz="2400" i="1" dirty="0" smtClean="0"/>
              <a:t>v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 </a:t>
            </a:r>
            <a:r>
              <a:rPr lang="ru-RU" sz="2400" i="1" dirty="0" smtClean="0"/>
              <a:t>→ </a:t>
            </a:r>
            <a:r>
              <a:rPr lang="en-US" sz="2400" i="1" dirty="0" smtClean="0"/>
              <a:t>v</a:t>
            </a:r>
            <a:r>
              <a:rPr lang="en-US" sz="2400" i="1" baseline="-25000" dirty="0" smtClean="0"/>
              <a:t>2</a:t>
            </a:r>
            <a:r>
              <a:rPr lang="ru-RU" sz="2400" i="1" dirty="0" smtClean="0"/>
              <a:t> →</a:t>
            </a:r>
            <a:r>
              <a:rPr lang="en-US" sz="2400" i="1" dirty="0" smtClean="0"/>
              <a:t> …</a:t>
            </a:r>
            <a:r>
              <a:rPr lang="ru-RU" sz="2400" i="1" dirty="0" smtClean="0"/>
              <a:t> →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</a:t>
            </a:r>
            <a:r>
              <a:rPr lang="en-US" sz="2400" i="1" baseline="-25000" dirty="0" err="1" smtClean="0"/>
              <a:t>k</a:t>
            </a:r>
            <a:r>
              <a:rPr lang="en-US" sz="2400" i="1" dirty="0" smtClean="0"/>
              <a:t> </a:t>
            </a:r>
            <a:r>
              <a:rPr lang="ru-RU" sz="2400" i="1" dirty="0" smtClean="0"/>
              <a:t>→ </a:t>
            </a:r>
            <a:r>
              <a:rPr lang="en-US" sz="2400" i="1" dirty="0" smtClean="0"/>
              <a:t>v</a:t>
            </a:r>
            <a:r>
              <a:rPr lang="en-US" sz="2400" i="1" baseline="-25000" dirty="0" smtClean="0"/>
              <a:t>0</a:t>
            </a:r>
            <a:r>
              <a:rPr lang="en-US" sz="2400" dirty="0" smtClean="0"/>
              <a:t> </a:t>
            </a:r>
            <a:r>
              <a:rPr lang="ru-RU" sz="2400" dirty="0" smtClean="0"/>
              <a:t>образующий замкнутую цепь.</a:t>
            </a:r>
            <a:endParaRPr lang="ru-RU" sz="2400" i="1" baseline="-2500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14282" y="2786058"/>
            <a:ext cx="8715436" cy="15001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b="1" i="1" dirty="0" smtClean="0">
                <a:solidFill>
                  <a:srgbClr val="7030A0"/>
                </a:solidFill>
              </a:rPr>
              <a:t>Свойство 2</a:t>
            </a:r>
          </a:p>
          <a:p>
            <a:pPr algn="just"/>
            <a:r>
              <a:rPr lang="ru-RU" sz="2400" dirty="0" smtClean="0">
                <a:solidFill>
                  <a:schemeClr val="dk1"/>
                </a:solidFill>
              </a:rPr>
              <a:t>Ориентированный граф содержит цикл тогда и только тогда, когда при поиске в глубину обнаруживается обратное ребро.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14282" y="4572008"/>
            <a:ext cx="8715436" cy="15001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b="1" i="1" dirty="0" smtClean="0">
                <a:solidFill>
                  <a:srgbClr val="7030A0"/>
                </a:solidFill>
              </a:rPr>
              <a:t>Свойство</a:t>
            </a:r>
            <a:r>
              <a:rPr lang="ru-RU" sz="2400" i="1" dirty="0" smtClean="0">
                <a:solidFill>
                  <a:schemeClr val="dk1"/>
                </a:solidFill>
              </a:rPr>
              <a:t> </a:t>
            </a:r>
            <a:r>
              <a:rPr lang="ru-RU" sz="2400" b="1" i="1" dirty="0" smtClean="0">
                <a:solidFill>
                  <a:srgbClr val="7030A0"/>
                </a:solidFill>
              </a:rPr>
              <a:t>3</a:t>
            </a:r>
            <a:endParaRPr lang="ru-RU" sz="2400" i="1" dirty="0" smtClean="0">
              <a:solidFill>
                <a:schemeClr val="dk1"/>
              </a:solidFill>
            </a:endParaRPr>
          </a:p>
          <a:p>
            <a:pPr algn="just"/>
            <a:r>
              <a:rPr lang="ru-RU" sz="2400" dirty="0" smtClean="0">
                <a:solidFill>
                  <a:schemeClr val="dk1"/>
                </a:solidFill>
              </a:rPr>
              <a:t>В ориентированном ациклическом графе каждое ребро идёт из вершины с большим post-значением в вершину с меньшим post-значением.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914400"/>
          </a:xfrm>
        </p:spPr>
        <p:txBody>
          <a:bodyPr vert="horz" anchor="b" anchorCtr="0">
            <a:normAutofit/>
          </a:bodyPr>
          <a:lstStyle/>
          <a:p>
            <a:r>
              <a:rPr lang="ru-RU" sz="2800" dirty="0" smtClean="0">
                <a:solidFill>
                  <a:srgbClr val="0070C0"/>
                </a:solidFill>
              </a:rPr>
              <a:t>Топологическая сортировка</a:t>
            </a:r>
          </a:p>
        </p:txBody>
      </p:sp>
      <p:pic>
        <p:nvPicPr>
          <p:cNvPr id="3" name="Рисунок 2"/>
          <p:cNvPicPr/>
          <p:nvPr/>
        </p:nvPicPr>
        <p:blipFill>
          <a:blip r:embed="rId3" cstate="print"/>
          <a:srcRect l="37320" t="37906" r="35745" b="32397"/>
          <a:stretch>
            <a:fillRect/>
          </a:stretch>
        </p:blipFill>
        <p:spPr bwMode="auto">
          <a:xfrm>
            <a:off x="642910" y="1214422"/>
            <a:ext cx="400052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Скругленный прямоугольник 3"/>
          <p:cNvSpPr/>
          <p:nvPr/>
        </p:nvSpPr>
        <p:spPr>
          <a:xfrm>
            <a:off x="214282" y="3857628"/>
            <a:ext cx="8715436" cy="1071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000" b="1" i="1" dirty="0" smtClean="0">
                <a:solidFill>
                  <a:srgbClr val="00B050"/>
                </a:solidFill>
              </a:rPr>
              <a:t>Определение 4.11</a:t>
            </a:r>
          </a:p>
          <a:p>
            <a:pPr algn="just"/>
            <a:r>
              <a:rPr lang="ru-RU" sz="2000" dirty="0" smtClean="0"/>
              <a:t>Вершина называется </a:t>
            </a:r>
            <a:r>
              <a:rPr lang="ru-RU" sz="2000" b="1" dirty="0" smtClean="0"/>
              <a:t>стоком</a:t>
            </a:r>
            <a:r>
              <a:rPr lang="ru-RU" sz="2000" dirty="0" smtClean="0"/>
              <a:t>, если из нее не выходит ни одной дуги.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14282" y="5072074"/>
            <a:ext cx="8715436" cy="78581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000" b="1" i="1" dirty="0" smtClean="0">
                <a:solidFill>
                  <a:srgbClr val="00B050"/>
                </a:solidFill>
              </a:rPr>
              <a:t>Определение 4.12</a:t>
            </a:r>
          </a:p>
          <a:p>
            <a:pPr algn="just"/>
            <a:r>
              <a:rPr lang="ru-RU" sz="2000" dirty="0" smtClean="0"/>
              <a:t>Вершина называется </a:t>
            </a:r>
            <a:r>
              <a:rPr lang="ru-RU" sz="2000" b="1" dirty="0" smtClean="0"/>
              <a:t>истоком</a:t>
            </a:r>
            <a:r>
              <a:rPr lang="ru-RU" sz="2000" dirty="0" smtClean="0"/>
              <a:t>, если в нее не входит ни одна дуга.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57224" y="3143248"/>
            <a:ext cx="371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 smtClean="0">
                <a:solidFill>
                  <a:srgbClr val="0070C0"/>
                </a:solidFill>
              </a:rPr>
              <a:t>B</a:t>
            </a:r>
            <a:r>
              <a:rPr lang="ru-RU" sz="2400" b="1" i="1" dirty="0" smtClean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ru-RU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i="1" dirty="0" smtClean="0">
                <a:solidFill>
                  <a:srgbClr val="0070C0"/>
                </a:solidFill>
              </a:rPr>
              <a:t>D</a:t>
            </a:r>
            <a:r>
              <a:rPr lang="ru-RU" sz="2400" b="1" i="1" dirty="0" smtClean="0">
                <a:solidFill>
                  <a:srgbClr val="0070C0"/>
                </a:solidFill>
                <a:sym typeface="Wingdings" pitchFamily="2" charset="2"/>
              </a:rPr>
              <a:t> </a:t>
            </a:r>
            <a:r>
              <a:rPr lang="ru-RU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i="1" dirty="0" smtClean="0">
                <a:solidFill>
                  <a:srgbClr val="0070C0"/>
                </a:solidFill>
              </a:rPr>
              <a:t>A</a:t>
            </a:r>
            <a:r>
              <a:rPr lang="ru-RU" sz="2400" b="1" i="1" dirty="0" smtClean="0">
                <a:solidFill>
                  <a:srgbClr val="0070C0"/>
                </a:solidFill>
                <a:sym typeface="Wingdings" pitchFamily="2" charset="2"/>
              </a:rPr>
              <a:t>  </a:t>
            </a:r>
            <a:r>
              <a:rPr lang="ru-RU" sz="2400" b="1" i="1" dirty="0" smtClean="0">
                <a:solidFill>
                  <a:srgbClr val="0070C0"/>
                </a:solidFill>
              </a:rPr>
              <a:t>C</a:t>
            </a:r>
            <a:r>
              <a:rPr lang="ru-RU" sz="2400" b="1" i="1" dirty="0" smtClean="0">
                <a:solidFill>
                  <a:srgbClr val="0070C0"/>
                </a:solidFill>
                <a:sym typeface="Wingdings" pitchFamily="2" charset="2"/>
              </a:rPr>
              <a:t> </a:t>
            </a:r>
            <a:r>
              <a:rPr lang="ru-RU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i="1" dirty="0" smtClean="0">
                <a:solidFill>
                  <a:srgbClr val="0070C0"/>
                </a:solidFill>
              </a:rPr>
              <a:t>F</a:t>
            </a:r>
            <a:r>
              <a:rPr lang="ru-RU" sz="2400" b="1" i="1" dirty="0" smtClean="0">
                <a:solidFill>
                  <a:srgbClr val="0070C0"/>
                </a:solidFill>
                <a:sym typeface="Wingdings" pitchFamily="2" charset="2"/>
              </a:rPr>
              <a:t> </a:t>
            </a:r>
            <a:r>
              <a:rPr lang="ru-RU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i="1" dirty="0" smtClean="0">
                <a:solidFill>
                  <a:srgbClr val="0070C0"/>
                </a:solidFill>
              </a:rPr>
              <a:t>E</a:t>
            </a:r>
            <a:r>
              <a:rPr lang="ru-RU" sz="2400" b="1" dirty="0" smtClean="0">
                <a:solidFill>
                  <a:srgbClr val="0070C0"/>
                </a:solidFill>
              </a:rPr>
              <a:t> 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0694" y="1200466"/>
            <a:ext cx="2557468" cy="244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Скругленный прямоугольник 7"/>
          <p:cNvSpPr/>
          <p:nvPr/>
        </p:nvSpPr>
        <p:spPr>
          <a:xfrm>
            <a:off x="214282" y="5929330"/>
            <a:ext cx="8715436" cy="78581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2000" b="1" dirty="0" smtClean="0"/>
              <a:t>Свойство 4. </a:t>
            </a:r>
            <a:r>
              <a:rPr lang="ru-RU" sz="2000" dirty="0" smtClean="0"/>
              <a:t>У каждого ациклического ориентированного графа есть хотя бы один исток и хотя бы один сток.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праведливость">
  <a:themeElements>
    <a:clrScheme name="Справедливость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праведливость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1431</TotalTime>
  <Words>1314</Words>
  <Application>Microsoft Office PowerPoint</Application>
  <PresentationFormat>Экран (4:3)</PresentationFormat>
  <Paragraphs>147</Paragraphs>
  <Slides>23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Arial</vt:lpstr>
      <vt:lpstr>Calibri</vt:lpstr>
      <vt:lpstr>Cambria</vt:lpstr>
      <vt:lpstr>Franklin Gothic Book</vt:lpstr>
      <vt:lpstr>Perpetua</vt:lpstr>
      <vt:lpstr>Times New Roman</vt:lpstr>
      <vt:lpstr>Wingdings</vt:lpstr>
      <vt:lpstr>Wingdings 2</vt:lpstr>
      <vt:lpstr>Справедливость</vt:lpstr>
      <vt:lpstr>Лекция 4. Декомпозиция графов</vt:lpstr>
      <vt:lpstr>Какое минимальное количество цветов необходимо?</vt:lpstr>
      <vt:lpstr>Какое минимальное количество цветов необходимо?</vt:lpstr>
      <vt:lpstr>Поиск в глубину  в неориентированных графах</vt:lpstr>
      <vt:lpstr>Алгоритм поиска в глубину</vt:lpstr>
      <vt:lpstr>Компоненты связности</vt:lpstr>
      <vt:lpstr>Поиск в глубину  в ориентированных графах</vt:lpstr>
      <vt:lpstr>Цикл</vt:lpstr>
      <vt:lpstr>Топологическая сортировка</vt:lpstr>
      <vt:lpstr>Компоненты сильной связности</vt:lpstr>
      <vt:lpstr>Презентация PowerPoint</vt:lpstr>
      <vt:lpstr>Алгоритм определения циклов</vt:lpstr>
      <vt:lpstr>Поиск в ширину</vt:lpstr>
      <vt:lpstr>Двоичная куча</vt:lpstr>
      <vt:lpstr>Поиск кратчайшего расстояния между вершинами графа. Алгоритм Дейкстры</vt:lpstr>
      <vt:lpstr>Ребра отрицательного веса. Алгоритм Беллмана-Форда</vt:lpstr>
      <vt:lpstr>Ребра отрицательного веса. Алгоритм Беллмана-Форда</vt:lpstr>
      <vt:lpstr>Поиск кратчайшего расстояния между вершинами графа. Алгоритм Флойда</vt:lpstr>
      <vt:lpstr>Упражнение 1</vt:lpstr>
      <vt:lpstr>Упражнение 2</vt:lpstr>
      <vt:lpstr>Упражнение 3</vt:lpstr>
      <vt:lpstr>Упражнение 4</vt:lpstr>
      <vt:lpstr>Упражнение 5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и структуры данных Лекция 4. Декомпозиция графов</dc:title>
  <dc:creator>Рамиля</dc:creator>
  <cp:lastModifiedBy>Рамиля Тазиева</cp:lastModifiedBy>
  <cp:revision>139</cp:revision>
  <dcterms:created xsi:type="dcterms:W3CDTF">2017-05-16T18:13:50Z</dcterms:created>
  <dcterms:modified xsi:type="dcterms:W3CDTF">2021-10-19T19:12:45Z</dcterms:modified>
</cp:coreProperties>
</file>